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5"/>
  </p:notesMasterIdLst>
  <p:handoutMasterIdLst>
    <p:handoutMasterId r:id="rId26"/>
  </p:handoutMasterIdLst>
  <p:sldIdLst>
    <p:sldId id="314" r:id="rId5"/>
    <p:sldId id="316" r:id="rId6"/>
    <p:sldId id="318" r:id="rId7"/>
    <p:sldId id="317" r:id="rId8"/>
    <p:sldId id="319" r:id="rId9"/>
    <p:sldId id="320" r:id="rId10"/>
    <p:sldId id="321" r:id="rId11"/>
    <p:sldId id="322" r:id="rId12"/>
    <p:sldId id="326" r:id="rId13"/>
    <p:sldId id="323" r:id="rId14"/>
    <p:sldId id="327" r:id="rId15"/>
    <p:sldId id="330" r:id="rId16"/>
    <p:sldId id="331" r:id="rId17"/>
    <p:sldId id="332" r:id="rId18"/>
    <p:sldId id="333" r:id="rId19"/>
    <p:sldId id="334" r:id="rId20"/>
    <p:sldId id="335" r:id="rId21"/>
    <p:sldId id="336" r:id="rId22"/>
    <p:sldId id="337" r:id="rId23"/>
    <p:sldId id="32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2872EC-1FD3-4EBB-891B-0289679351A1}">
          <p14:sldIdLst>
            <p14:sldId id="314"/>
            <p14:sldId id="316"/>
            <p14:sldId id="318"/>
            <p14:sldId id="317"/>
            <p14:sldId id="319"/>
            <p14:sldId id="320"/>
            <p14:sldId id="321"/>
            <p14:sldId id="322"/>
            <p14:sldId id="326"/>
            <p14:sldId id="323"/>
            <p14:sldId id="327"/>
            <p14:sldId id="330"/>
            <p14:sldId id="331"/>
            <p14:sldId id="332"/>
            <p14:sldId id="333"/>
            <p14:sldId id="334"/>
            <p14:sldId id="335"/>
            <p14:sldId id="336"/>
            <p14:sldId id="337"/>
          </p14:sldIdLst>
        </p14:section>
        <p14:section name="Untitled Section" id="{65F310C6-8697-4AC3-BDC3-A9313E455E85}">
          <p14:sldIdLst>
            <p14:sldId id="329"/>
          </p14:sldIdLst>
        </p14:section>
      </p14:sectionLst>
    </p:ex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a:srgbClr val="E5D71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5388" autoAdjust="0"/>
  </p:normalViewPr>
  <p:slideViewPr>
    <p:cSldViewPr snapToGrid="0">
      <p:cViewPr>
        <p:scale>
          <a:sx n="75" d="100"/>
          <a:sy n="75" d="100"/>
        </p:scale>
        <p:origin x="974" y="125"/>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33"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sh sahu" userId="2b9fe5d0e6a8cc9f" providerId="LiveId" clId="{37564BC4-463B-4CBF-9C23-2A2DEF924F6F}"/>
    <pc:docChg chg="custSel modSld">
      <pc:chgData name="ashish sahu" userId="2b9fe5d0e6a8cc9f" providerId="LiveId" clId="{37564BC4-463B-4CBF-9C23-2A2DEF924F6F}" dt="2024-09-29T19:42:02.716" v="1" actId="14100"/>
      <pc:docMkLst>
        <pc:docMk/>
      </pc:docMkLst>
      <pc:sldChg chg="delSp modSp mod">
        <pc:chgData name="ashish sahu" userId="2b9fe5d0e6a8cc9f" providerId="LiveId" clId="{37564BC4-463B-4CBF-9C23-2A2DEF924F6F}" dt="2024-09-29T19:42:02.716" v="1" actId="14100"/>
        <pc:sldMkLst>
          <pc:docMk/>
          <pc:sldMk cId="4118559564" sldId="336"/>
        </pc:sldMkLst>
        <pc:spChg chg="del">
          <ac:chgData name="ashish sahu" userId="2b9fe5d0e6a8cc9f" providerId="LiveId" clId="{37564BC4-463B-4CBF-9C23-2A2DEF924F6F}" dt="2024-09-29T19:41:59.537" v="0" actId="21"/>
          <ac:spMkLst>
            <pc:docMk/>
            <pc:sldMk cId="4118559564" sldId="336"/>
            <ac:spMk id="2" creationId="{8ED62B2F-534F-A196-1186-33D282CE3C7F}"/>
          </ac:spMkLst>
        </pc:spChg>
        <pc:picChg chg="mod">
          <ac:chgData name="ashish sahu" userId="2b9fe5d0e6a8cc9f" providerId="LiveId" clId="{37564BC4-463B-4CBF-9C23-2A2DEF924F6F}" dt="2024-09-29T19:42:02.716" v="1" actId="14100"/>
          <ac:picMkLst>
            <pc:docMk/>
            <pc:sldMk cId="4118559564" sldId="336"/>
            <ac:picMk id="10" creationId="{1E835BD1-7B5D-5D20-B316-8620BA8EF89D}"/>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9/29/2024</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9/29/2024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a:t>
            </a:fld>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11</a:t>
            </a:fld>
            <a:endParaRPr lang="en-US" dirty="0"/>
          </a:p>
        </p:txBody>
      </p:sp>
    </p:spTree>
    <p:extLst>
      <p:ext uri="{BB962C8B-B14F-4D97-AF65-F5344CB8AC3E}">
        <p14:creationId xmlns:p14="http://schemas.microsoft.com/office/powerpoint/2010/main" val="3137510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12</a:t>
            </a:fld>
            <a:endParaRPr lang="en-US" dirty="0"/>
          </a:p>
        </p:txBody>
      </p:sp>
    </p:spTree>
    <p:extLst>
      <p:ext uri="{BB962C8B-B14F-4D97-AF65-F5344CB8AC3E}">
        <p14:creationId xmlns:p14="http://schemas.microsoft.com/office/powerpoint/2010/main" val="2903008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13</a:t>
            </a:fld>
            <a:endParaRPr lang="en-US" dirty="0"/>
          </a:p>
        </p:txBody>
      </p:sp>
    </p:spTree>
    <p:extLst>
      <p:ext uri="{BB962C8B-B14F-4D97-AF65-F5344CB8AC3E}">
        <p14:creationId xmlns:p14="http://schemas.microsoft.com/office/powerpoint/2010/main" val="2432297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14</a:t>
            </a:fld>
            <a:endParaRPr lang="en-US" dirty="0"/>
          </a:p>
        </p:txBody>
      </p:sp>
    </p:spTree>
    <p:extLst>
      <p:ext uri="{BB962C8B-B14F-4D97-AF65-F5344CB8AC3E}">
        <p14:creationId xmlns:p14="http://schemas.microsoft.com/office/powerpoint/2010/main" val="2314762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15</a:t>
            </a:fld>
            <a:endParaRPr lang="en-US" dirty="0"/>
          </a:p>
        </p:txBody>
      </p:sp>
    </p:spTree>
    <p:extLst>
      <p:ext uri="{BB962C8B-B14F-4D97-AF65-F5344CB8AC3E}">
        <p14:creationId xmlns:p14="http://schemas.microsoft.com/office/powerpoint/2010/main" val="3826002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16</a:t>
            </a:fld>
            <a:endParaRPr lang="en-US" dirty="0"/>
          </a:p>
        </p:txBody>
      </p:sp>
    </p:spTree>
    <p:extLst>
      <p:ext uri="{BB962C8B-B14F-4D97-AF65-F5344CB8AC3E}">
        <p14:creationId xmlns:p14="http://schemas.microsoft.com/office/powerpoint/2010/main" val="41162087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17</a:t>
            </a:fld>
            <a:endParaRPr lang="en-US" dirty="0"/>
          </a:p>
        </p:txBody>
      </p:sp>
    </p:spTree>
    <p:extLst>
      <p:ext uri="{BB962C8B-B14F-4D97-AF65-F5344CB8AC3E}">
        <p14:creationId xmlns:p14="http://schemas.microsoft.com/office/powerpoint/2010/main" val="22134497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18</a:t>
            </a:fld>
            <a:endParaRPr lang="en-US" dirty="0"/>
          </a:p>
        </p:txBody>
      </p:sp>
    </p:spTree>
    <p:extLst>
      <p:ext uri="{BB962C8B-B14F-4D97-AF65-F5344CB8AC3E}">
        <p14:creationId xmlns:p14="http://schemas.microsoft.com/office/powerpoint/2010/main" val="42120603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19</a:t>
            </a:fld>
            <a:endParaRPr lang="en-US" dirty="0"/>
          </a:p>
        </p:txBody>
      </p:sp>
    </p:spTree>
    <p:extLst>
      <p:ext uri="{BB962C8B-B14F-4D97-AF65-F5344CB8AC3E}">
        <p14:creationId xmlns:p14="http://schemas.microsoft.com/office/powerpoint/2010/main" val="10488407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2</a:t>
            </a:fld>
            <a:endParaRPr lang="en-US" dirty="0"/>
          </a:p>
        </p:txBody>
      </p:sp>
    </p:spTree>
    <p:extLst>
      <p:ext uri="{BB962C8B-B14F-4D97-AF65-F5344CB8AC3E}">
        <p14:creationId xmlns:p14="http://schemas.microsoft.com/office/powerpoint/2010/main" val="35285505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3</a:t>
            </a:fld>
            <a:endParaRPr lang="en-US" dirty="0"/>
          </a:p>
        </p:txBody>
      </p:sp>
    </p:spTree>
    <p:extLst>
      <p:ext uri="{BB962C8B-B14F-4D97-AF65-F5344CB8AC3E}">
        <p14:creationId xmlns:p14="http://schemas.microsoft.com/office/powerpoint/2010/main" val="631242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4</a:t>
            </a:fld>
            <a:endParaRPr lang="en-US" dirty="0"/>
          </a:p>
        </p:txBody>
      </p:sp>
    </p:spTree>
    <p:extLst>
      <p:ext uri="{BB962C8B-B14F-4D97-AF65-F5344CB8AC3E}">
        <p14:creationId xmlns:p14="http://schemas.microsoft.com/office/powerpoint/2010/main" val="33360335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5</a:t>
            </a:fld>
            <a:endParaRPr lang="en-US" dirty="0"/>
          </a:p>
        </p:txBody>
      </p:sp>
    </p:spTree>
    <p:extLst>
      <p:ext uri="{BB962C8B-B14F-4D97-AF65-F5344CB8AC3E}">
        <p14:creationId xmlns:p14="http://schemas.microsoft.com/office/powerpoint/2010/main" val="3486472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6</a:t>
            </a:fld>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7</a:t>
            </a:fld>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8</a:t>
            </a:fld>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B9A9E5-4F7F-4A7D-9DE1-899232329269}" type="slidenum">
              <a:rPr lang="en-US" smtClean="0"/>
              <a:t>10</a:t>
            </a:fld>
            <a:endParaRPr lang="en-US" dirty="0"/>
          </a:p>
        </p:txBody>
      </p:sp>
    </p:spTree>
    <p:extLst>
      <p:ext uri="{BB962C8B-B14F-4D97-AF65-F5344CB8AC3E}">
        <p14:creationId xmlns:p14="http://schemas.microsoft.com/office/powerpoint/2010/main" val="4110010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959510"/>
            <a:ext cx="5674360" cy="3673333"/>
          </a:xfrm>
        </p:spPr>
        <p:txBody>
          <a:bodyPr>
            <a:normAutofit/>
          </a:bodyPr>
          <a:lstStyle/>
          <a:p>
            <a:r>
              <a:rPr lang="en-US" sz="2200" b="1" i="1" spc="-150" dirty="0">
                <a:solidFill>
                  <a:srgbClr val="E5D71B"/>
                </a:solidFill>
                <a:effectLst>
                  <a:outerShdw blurRad="38100" dist="38100" dir="2700000" algn="tl">
                    <a:srgbClr val="000000">
                      <a:alpha val="43137"/>
                    </a:srgbClr>
                  </a:outerShdw>
                </a:effectLst>
                <a:latin typeface="Engravers MT" panose="02090707080505020304" pitchFamily="18" charset="0"/>
              </a:rPr>
              <a:t>Madhuri </a:t>
            </a:r>
            <a:r>
              <a:rPr lang="en-US" sz="2200" b="1" i="1" spc="-150" dirty="0" err="1">
                <a:solidFill>
                  <a:srgbClr val="E5D71B"/>
                </a:solidFill>
                <a:effectLst>
                  <a:outerShdw blurRad="38100" dist="38100" dir="2700000" algn="tl">
                    <a:srgbClr val="000000">
                      <a:alpha val="43137"/>
                    </a:srgbClr>
                  </a:outerShdw>
                </a:effectLst>
                <a:latin typeface="Engravers MT" panose="02090707080505020304" pitchFamily="18" charset="0"/>
              </a:rPr>
              <a:t>gupta</a:t>
            </a:r>
            <a:br>
              <a:rPr lang="en-US" sz="2200" b="1" i="1" spc="-150" dirty="0">
                <a:solidFill>
                  <a:srgbClr val="E5D71B"/>
                </a:solidFill>
                <a:effectLst>
                  <a:outerShdw blurRad="38100" dist="38100" dir="2700000" algn="tl">
                    <a:srgbClr val="000000">
                      <a:alpha val="43137"/>
                    </a:srgbClr>
                  </a:outerShdw>
                </a:effectLst>
                <a:latin typeface="Engravers MT" panose="02090707080505020304" pitchFamily="18" charset="0"/>
              </a:rPr>
            </a:br>
            <a:r>
              <a:rPr lang="en-US" sz="2200" b="1" i="1" spc="-150" dirty="0">
                <a:solidFill>
                  <a:srgbClr val="E5D71B"/>
                </a:solidFill>
                <a:effectLst>
                  <a:outerShdw blurRad="38100" dist="38100" dir="2700000" algn="tl">
                    <a:srgbClr val="000000">
                      <a:alpha val="43137"/>
                    </a:srgbClr>
                  </a:outerShdw>
                </a:effectLst>
                <a:latin typeface="Engravers MT" panose="02090707080505020304" pitchFamily="18" charset="0"/>
              </a:rPr>
              <a:t>da/ds batch 28 </a:t>
            </a:r>
            <a:br>
              <a:rPr lang="en-US" dirty="0">
                <a:latin typeface="Engravers MT" panose="02090707080505020304" pitchFamily="18" charset="0"/>
              </a:rPr>
            </a:br>
            <a:endParaRPr lang="en-US" dirty="0">
              <a:latin typeface="Engravers MT" panose="02090707080505020304" pitchFamily="18" charset="0"/>
            </a:endParaRPr>
          </a:p>
        </p:txBody>
      </p:sp>
      <p:pic>
        <p:nvPicPr>
          <p:cNvPr id="3" name="Picture 2">
            <a:extLst>
              <a:ext uri="{FF2B5EF4-FFF2-40B4-BE49-F238E27FC236}">
                <a16:creationId xmlns:a16="http://schemas.microsoft.com/office/drawing/2014/main" id="{93C5AB02-3B25-6B0B-8EB1-DBB879AE1BEC}"/>
              </a:ext>
            </a:extLst>
          </p:cNvPr>
          <p:cNvPicPr>
            <a:picLocks noChangeAspect="1"/>
          </p:cNvPicPr>
          <p:nvPr/>
        </p:nvPicPr>
        <p:blipFill>
          <a:blip r:embed="rId3"/>
          <a:stretch>
            <a:fillRect/>
          </a:stretch>
        </p:blipFill>
        <p:spPr>
          <a:xfrm>
            <a:off x="6058256" y="1927123"/>
            <a:ext cx="6133744" cy="3195483"/>
          </a:xfrm>
          <a:prstGeom prst="rect">
            <a:avLst/>
          </a:prstGeom>
        </p:spPr>
      </p:pic>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10F5AB5-2A9F-CC4C-4606-027783D91B66}"/>
              </a:ext>
            </a:extLst>
          </p:cNvPr>
          <p:cNvPicPr>
            <a:picLocks noChangeAspect="1"/>
          </p:cNvPicPr>
          <p:nvPr/>
        </p:nvPicPr>
        <p:blipFill>
          <a:blip r:embed="rId3"/>
          <a:srcRect/>
          <a:stretch/>
        </p:blipFill>
        <p:spPr>
          <a:xfrm>
            <a:off x="914400" y="629920"/>
            <a:ext cx="10363200" cy="6183452"/>
          </a:xfrm>
          <a:prstGeom prst="rect">
            <a:avLst/>
          </a:prstGeom>
        </p:spPr>
      </p:pic>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10</a:t>
            </a:fld>
            <a:endParaRPr lang="en-US" dirty="0"/>
          </a:p>
        </p:txBody>
      </p:sp>
    </p:spTree>
    <p:extLst>
      <p:ext uri="{BB962C8B-B14F-4D97-AF65-F5344CB8AC3E}">
        <p14:creationId xmlns:p14="http://schemas.microsoft.com/office/powerpoint/2010/main" val="21492614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1128395"/>
          </a:xfrm>
        </p:spPr>
        <p:txBody>
          <a:bodyPr/>
          <a:lstStyle/>
          <a:p>
            <a:r>
              <a:rPr lang="en-US" dirty="0">
                <a:solidFill>
                  <a:srgbClr val="0070C0"/>
                </a:solidFill>
                <a:latin typeface="Algerian" panose="04020705040A02060702" pitchFamily="82" charset="0"/>
              </a:rPr>
              <a:t>IMPORTING AND READING CSV</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11</a:t>
            </a:fld>
            <a:endParaRPr lang="en-US" dirty="0"/>
          </a:p>
        </p:txBody>
      </p:sp>
      <p:pic>
        <p:nvPicPr>
          <p:cNvPr id="10" name="Table Placeholder 9">
            <a:extLst>
              <a:ext uri="{FF2B5EF4-FFF2-40B4-BE49-F238E27FC236}">
                <a16:creationId xmlns:a16="http://schemas.microsoft.com/office/drawing/2014/main" id="{1E835BD1-7B5D-5D20-B316-8620BA8EF89D}"/>
              </a:ext>
            </a:extLst>
          </p:cNvPr>
          <p:cNvPicPr>
            <a:picLocks noGrp="1" noChangeAspect="1"/>
          </p:cNvPicPr>
          <p:nvPr>
            <p:ph type="tbl" sz="quarter" idx="11"/>
          </p:nvPr>
        </p:nvPicPr>
        <p:blipFill>
          <a:blip r:embed="rId3"/>
          <a:srcRect/>
          <a:stretch/>
        </p:blipFill>
        <p:spPr>
          <a:xfrm>
            <a:off x="741680" y="1493520"/>
            <a:ext cx="10688320" cy="4447297"/>
          </a:xfrm>
          <a:prstGeom prst="rect">
            <a:avLst/>
          </a:prstGeom>
        </p:spPr>
      </p:pic>
    </p:spTree>
    <p:extLst>
      <p:ext uri="{BB962C8B-B14F-4D97-AF65-F5344CB8AC3E}">
        <p14:creationId xmlns:p14="http://schemas.microsoft.com/office/powerpoint/2010/main" val="1802821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1036955"/>
          </a:xfrm>
        </p:spPr>
        <p:txBody>
          <a:bodyPr/>
          <a:lstStyle/>
          <a:p>
            <a:r>
              <a:rPr lang="en-US" dirty="0">
                <a:solidFill>
                  <a:srgbClr val="00B050"/>
                </a:solidFill>
                <a:latin typeface="Algerian" panose="04020705040A02060702" pitchFamily="82" charset="0"/>
              </a:rPr>
              <a:t>PAIR PLOT </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12</a:t>
            </a:fld>
            <a:endParaRPr lang="en-US" dirty="0"/>
          </a:p>
        </p:txBody>
      </p:sp>
      <p:pic>
        <p:nvPicPr>
          <p:cNvPr id="10" name="Table Placeholder 9">
            <a:extLst>
              <a:ext uri="{FF2B5EF4-FFF2-40B4-BE49-F238E27FC236}">
                <a16:creationId xmlns:a16="http://schemas.microsoft.com/office/drawing/2014/main" id="{1E835BD1-7B5D-5D20-B316-8620BA8EF89D}"/>
              </a:ext>
            </a:extLst>
          </p:cNvPr>
          <p:cNvPicPr>
            <a:picLocks noGrp="1" noChangeAspect="1"/>
          </p:cNvPicPr>
          <p:nvPr>
            <p:ph type="tbl" sz="quarter" idx="11"/>
          </p:nvPr>
        </p:nvPicPr>
        <p:blipFill>
          <a:blip r:embed="rId3"/>
          <a:srcRect/>
          <a:stretch/>
        </p:blipFill>
        <p:spPr>
          <a:xfrm>
            <a:off x="741680" y="1493520"/>
            <a:ext cx="10688320" cy="4447297"/>
          </a:xfrm>
          <a:prstGeom prst="rect">
            <a:avLst/>
          </a:prstGeom>
        </p:spPr>
      </p:pic>
    </p:spTree>
    <p:extLst>
      <p:ext uri="{BB962C8B-B14F-4D97-AF65-F5344CB8AC3E}">
        <p14:creationId xmlns:p14="http://schemas.microsoft.com/office/powerpoint/2010/main" val="39155219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13</a:t>
            </a:fld>
            <a:endParaRPr lang="en-US" dirty="0"/>
          </a:p>
        </p:txBody>
      </p:sp>
      <p:pic>
        <p:nvPicPr>
          <p:cNvPr id="10" name="Table Placeholder 9">
            <a:extLst>
              <a:ext uri="{FF2B5EF4-FFF2-40B4-BE49-F238E27FC236}">
                <a16:creationId xmlns:a16="http://schemas.microsoft.com/office/drawing/2014/main" id="{1E835BD1-7B5D-5D20-B316-8620BA8EF89D}"/>
              </a:ext>
            </a:extLst>
          </p:cNvPr>
          <p:cNvPicPr>
            <a:picLocks noGrp="1" noChangeAspect="1"/>
          </p:cNvPicPr>
          <p:nvPr>
            <p:ph type="tbl" sz="quarter" idx="11"/>
          </p:nvPr>
        </p:nvPicPr>
        <p:blipFill>
          <a:blip r:embed="rId3"/>
          <a:srcRect/>
          <a:stretch/>
        </p:blipFill>
        <p:spPr>
          <a:xfrm>
            <a:off x="741680" y="1493520"/>
            <a:ext cx="10688320" cy="4447297"/>
          </a:xfrm>
          <a:prstGeom prst="rect">
            <a:avLst/>
          </a:prstGeom>
        </p:spPr>
      </p:pic>
    </p:spTree>
    <p:extLst>
      <p:ext uri="{BB962C8B-B14F-4D97-AF65-F5344CB8AC3E}">
        <p14:creationId xmlns:p14="http://schemas.microsoft.com/office/powerpoint/2010/main" val="1991551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1603462"/>
          </a:xfrm>
        </p:spPr>
        <p:txBody>
          <a:bodyPr/>
          <a:lstStyle/>
          <a:p>
            <a:r>
              <a:rPr lang="en-US" dirty="0">
                <a:solidFill>
                  <a:srgbClr val="0070C0"/>
                </a:solidFill>
                <a:latin typeface="Algerian" panose="04020705040A02060702" pitchFamily="82" charset="0"/>
              </a:rPr>
              <a:t>FINDING NULL VALUES</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14</a:t>
            </a:fld>
            <a:endParaRPr lang="en-US" dirty="0"/>
          </a:p>
        </p:txBody>
      </p:sp>
      <p:pic>
        <p:nvPicPr>
          <p:cNvPr id="10" name="Table Placeholder 9">
            <a:extLst>
              <a:ext uri="{FF2B5EF4-FFF2-40B4-BE49-F238E27FC236}">
                <a16:creationId xmlns:a16="http://schemas.microsoft.com/office/drawing/2014/main" id="{1E835BD1-7B5D-5D20-B316-8620BA8EF89D}"/>
              </a:ext>
            </a:extLst>
          </p:cNvPr>
          <p:cNvPicPr>
            <a:picLocks noGrp="1" noChangeAspect="1"/>
          </p:cNvPicPr>
          <p:nvPr>
            <p:ph type="tbl" sz="quarter" idx="11"/>
          </p:nvPr>
        </p:nvPicPr>
        <p:blipFill>
          <a:blip r:embed="rId3"/>
          <a:srcRect/>
          <a:stretch/>
        </p:blipFill>
        <p:spPr>
          <a:xfrm>
            <a:off x="741680" y="1493520"/>
            <a:ext cx="10688320" cy="4447297"/>
          </a:xfrm>
          <a:prstGeom prst="rect">
            <a:avLst/>
          </a:prstGeom>
        </p:spPr>
      </p:pic>
    </p:spTree>
    <p:extLst>
      <p:ext uri="{BB962C8B-B14F-4D97-AF65-F5344CB8AC3E}">
        <p14:creationId xmlns:p14="http://schemas.microsoft.com/office/powerpoint/2010/main" val="2303058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15</a:t>
            </a:fld>
            <a:endParaRPr lang="en-US" dirty="0"/>
          </a:p>
        </p:txBody>
      </p:sp>
      <p:pic>
        <p:nvPicPr>
          <p:cNvPr id="10" name="Table Placeholder 9">
            <a:extLst>
              <a:ext uri="{FF2B5EF4-FFF2-40B4-BE49-F238E27FC236}">
                <a16:creationId xmlns:a16="http://schemas.microsoft.com/office/drawing/2014/main" id="{1E835BD1-7B5D-5D20-B316-8620BA8EF89D}"/>
              </a:ext>
            </a:extLst>
          </p:cNvPr>
          <p:cNvPicPr>
            <a:picLocks noGrp="1" noChangeAspect="1"/>
          </p:cNvPicPr>
          <p:nvPr>
            <p:ph type="tbl" sz="quarter" idx="11"/>
          </p:nvPr>
        </p:nvPicPr>
        <p:blipFill>
          <a:blip r:embed="rId3"/>
          <a:srcRect/>
          <a:stretch/>
        </p:blipFill>
        <p:spPr>
          <a:xfrm>
            <a:off x="741680" y="599440"/>
            <a:ext cx="10688320" cy="5341377"/>
          </a:xfrm>
          <a:prstGeom prst="rect">
            <a:avLst/>
          </a:prstGeom>
        </p:spPr>
      </p:pic>
    </p:spTree>
    <p:extLst>
      <p:ext uri="{BB962C8B-B14F-4D97-AF65-F5344CB8AC3E}">
        <p14:creationId xmlns:p14="http://schemas.microsoft.com/office/powerpoint/2010/main" val="6399682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1047115"/>
          </a:xfrm>
        </p:spPr>
        <p:txBody>
          <a:bodyPr/>
          <a:lstStyle/>
          <a:p>
            <a:r>
              <a:rPr lang="en-US" dirty="0">
                <a:solidFill>
                  <a:srgbClr val="FF0000"/>
                </a:solidFill>
                <a:latin typeface="Algerian" panose="04020705040A02060702" pitchFamily="82" charset="0"/>
              </a:rPr>
              <a:t>OUTLINER DETECTION AND REMOVAL</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16</a:t>
            </a:fld>
            <a:endParaRPr lang="en-US" dirty="0"/>
          </a:p>
        </p:txBody>
      </p:sp>
      <p:pic>
        <p:nvPicPr>
          <p:cNvPr id="10" name="Table Placeholder 9">
            <a:extLst>
              <a:ext uri="{FF2B5EF4-FFF2-40B4-BE49-F238E27FC236}">
                <a16:creationId xmlns:a16="http://schemas.microsoft.com/office/drawing/2014/main" id="{1E835BD1-7B5D-5D20-B316-8620BA8EF89D}"/>
              </a:ext>
            </a:extLst>
          </p:cNvPr>
          <p:cNvPicPr>
            <a:picLocks noGrp="1" noChangeAspect="1"/>
          </p:cNvPicPr>
          <p:nvPr>
            <p:ph type="tbl" sz="quarter" idx="11"/>
          </p:nvPr>
        </p:nvPicPr>
        <p:blipFill>
          <a:blip r:embed="rId3"/>
          <a:srcRect/>
          <a:stretch/>
        </p:blipFill>
        <p:spPr>
          <a:xfrm>
            <a:off x="741680" y="1493520"/>
            <a:ext cx="10688320" cy="4447297"/>
          </a:xfrm>
          <a:prstGeom prst="rect">
            <a:avLst/>
          </a:prstGeom>
        </p:spPr>
      </p:pic>
    </p:spTree>
    <p:extLst>
      <p:ext uri="{BB962C8B-B14F-4D97-AF65-F5344CB8AC3E}">
        <p14:creationId xmlns:p14="http://schemas.microsoft.com/office/powerpoint/2010/main" val="2169384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D62B2F-534F-A196-1186-33D282CE3C7F}"/>
              </a:ext>
            </a:extLst>
          </p:cNvPr>
          <p:cNvSpPr>
            <a:spLocks noGrp="1"/>
          </p:cNvSpPr>
          <p:nvPr>
            <p:ph type="title"/>
          </p:nvPr>
        </p:nvSpPr>
        <p:spPr>
          <a:xfrm>
            <a:off x="914399" y="365125"/>
            <a:ext cx="10363202" cy="945515"/>
          </a:xfrm>
        </p:spPr>
        <p:txBody>
          <a:bodyPr>
            <a:normAutofit/>
          </a:bodyPr>
          <a:lstStyle/>
          <a:p>
            <a:r>
              <a:rPr lang="en-US" sz="4000" dirty="0">
                <a:solidFill>
                  <a:srgbClr val="7030A0"/>
                </a:solidFill>
                <a:latin typeface="Algerian" panose="04020705040A02060702" pitchFamily="82" charset="0"/>
              </a:rPr>
              <a:t>HEAT MAP</a:t>
            </a:r>
          </a:p>
        </p:txBody>
      </p:sp>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17</a:t>
            </a:fld>
            <a:endParaRPr lang="en-US" dirty="0"/>
          </a:p>
        </p:txBody>
      </p:sp>
      <p:pic>
        <p:nvPicPr>
          <p:cNvPr id="10" name="Table Placeholder 9">
            <a:extLst>
              <a:ext uri="{FF2B5EF4-FFF2-40B4-BE49-F238E27FC236}">
                <a16:creationId xmlns:a16="http://schemas.microsoft.com/office/drawing/2014/main" id="{1E835BD1-7B5D-5D20-B316-8620BA8EF89D}"/>
              </a:ext>
            </a:extLst>
          </p:cNvPr>
          <p:cNvPicPr>
            <a:picLocks noGrp="1" noChangeAspect="1"/>
          </p:cNvPicPr>
          <p:nvPr>
            <p:ph type="tbl" sz="quarter" idx="11"/>
          </p:nvPr>
        </p:nvPicPr>
        <p:blipFill>
          <a:blip r:embed="rId3"/>
          <a:srcRect/>
          <a:stretch/>
        </p:blipFill>
        <p:spPr>
          <a:xfrm>
            <a:off x="741680" y="1493520"/>
            <a:ext cx="10535921" cy="4447297"/>
          </a:xfrm>
          <a:prstGeom prst="rect">
            <a:avLst/>
          </a:prstGeom>
        </p:spPr>
      </p:pic>
    </p:spTree>
    <p:extLst>
      <p:ext uri="{BB962C8B-B14F-4D97-AF65-F5344CB8AC3E}">
        <p14:creationId xmlns:p14="http://schemas.microsoft.com/office/powerpoint/2010/main" val="7454852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18</a:t>
            </a:fld>
            <a:endParaRPr lang="en-US" dirty="0"/>
          </a:p>
        </p:txBody>
      </p:sp>
      <p:pic>
        <p:nvPicPr>
          <p:cNvPr id="10" name="Table Placeholder 9">
            <a:extLst>
              <a:ext uri="{FF2B5EF4-FFF2-40B4-BE49-F238E27FC236}">
                <a16:creationId xmlns:a16="http://schemas.microsoft.com/office/drawing/2014/main" id="{1E835BD1-7B5D-5D20-B316-8620BA8EF89D}"/>
              </a:ext>
            </a:extLst>
          </p:cNvPr>
          <p:cNvPicPr>
            <a:picLocks noGrp="1" noChangeAspect="1"/>
          </p:cNvPicPr>
          <p:nvPr>
            <p:ph type="tbl" sz="quarter" idx="11"/>
          </p:nvPr>
        </p:nvPicPr>
        <p:blipFill>
          <a:blip r:embed="rId3"/>
          <a:srcRect/>
          <a:stretch/>
        </p:blipFill>
        <p:spPr>
          <a:xfrm>
            <a:off x="741680" y="660400"/>
            <a:ext cx="10535921" cy="5280417"/>
          </a:xfrm>
          <a:prstGeom prst="rect">
            <a:avLst/>
          </a:prstGeom>
        </p:spPr>
      </p:pic>
    </p:spTree>
    <p:extLst>
      <p:ext uri="{BB962C8B-B14F-4D97-AF65-F5344CB8AC3E}">
        <p14:creationId xmlns:p14="http://schemas.microsoft.com/office/powerpoint/2010/main" val="4118559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FF6EF25-1A43-B685-800B-85D36602EF9F}"/>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19</a:t>
            </a:fld>
            <a:endParaRPr lang="en-US" dirty="0"/>
          </a:p>
        </p:txBody>
      </p:sp>
      <p:pic>
        <p:nvPicPr>
          <p:cNvPr id="10" name="Table Placeholder 9">
            <a:extLst>
              <a:ext uri="{FF2B5EF4-FFF2-40B4-BE49-F238E27FC236}">
                <a16:creationId xmlns:a16="http://schemas.microsoft.com/office/drawing/2014/main" id="{1E835BD1-7B5D-5D20-B316-8620BA8EF89D}"/>
              </a:ext>
            </a:extLst>
          </p:cNvPr>
          <p:cNvPicPr>
            <a:picLocks noGrp="1" noChangeAspect="1"/>
          </p:cNvPicPr>
          <p:nvPr>
            <p:ph type="tbl" sz="quarter" idx="11"/>
          </p:nvPr>
        </p:nvPicPr>
        <p:blipFill>
          <a:blip r:embed="rId3"/>
          <a:srcRect/>
          <a:stretch/>
        </p:blipFill>
        <p:spPr>
          <a:xfrm>
            <a:off x="741680" y="508000"/>
            <a:ext cx="10535921" cy="5432817"/>
          </a:xfrm>
          <a:prstGeom prst="rect">
            <a:avLst/>
          </a:prstGeom>
        </p:spPr>
      </p:pic>
    </p:spTree>
    <p:extLst>
      <p:ext uri="{BB962C8B-B14F-4D97-AF65-F5344CB8AC3E}">
        <p14:creationId xmlns:p14="http://schemas.microsoft.com/office/powerpoint/2010/main" val="2093809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1986116" y="250395"/>
            <a:ext cx="5181600" cy="516521"/>
          </a:xfrm>
        </p:spPr>
        <p:txBody>
          <a:bodyPr>
            <a:normAutofit fontScale="90000"/>
          </a:bodyPr>
          <a:lstStyle/>
          <a:p>
            <a:r>
              <a:rPr lang="en-US" dirty="0">
                <a:solidFill>
                  <a:schemeClr val="accent5">
                    <a:lumMod val="60000"/>
                    <a:lumOff val="40000"/>
                  </a:schemeClr>
                </a:solidFill>
                <a:latin typeface="Algerian" panose="04020705040A02060702" pitchFamily="82" charset="0"/>
              </a:rPr>
              <a:t>OBJECTIVE</a:t>
            </a:r>
            <a:endParaRPr lang="en-US" dirty="0">
              <a:solidFill>
                <a:schemeClr val="accent5">
                  <a:lumMod val="60000"/>
                  <a:lumOff val="40000"/>
                </a:schemeClr>
              </a:solidFill>
            </a:endParaRPr>
          </a:p>
        </p:txBody>
      </p:sp>
      <p:pic>
        <p:nvPicPr>
          <p:cNvPr id="14" name="Picture Placeholder 13">
            <a:extLst>
              <a:ext uri="{FF2B5EF4-FFF2-40B4-BE49-F238E27FC236}">
                <a16:creationId xmlns:a16="http://schemas.microsoft.com/office/drawing/2014/main" id="{F28819F3-7D3B-EB42-24FD-3C0BBC5963B5}"/>
              </a:ext>
            </a:extLst>
          </p:cNvPr>
          <p:cNvPicPr>
            <a:picLocks noGrp="1" noChangeAspect="1"/>
          </p:cNvPicPr>
          <p:nvPr>
            <p:ph type="pic" sz="quarter" idx="10"/>
          </p:nvPr>
        </p:nvPicPr>
        <p:blipFill>
          <a:blip r:embed="rId3"/>
          <a:srcRect l="15368" r="15368"/>
          <a:stretch/>
        </p:blipFill>
        <p:spPr>
          <a:xfrm>
            <a:off x="6085840" y="-10159"/>
            <a:ext cx="6116320" cy="6868160"/>
          </a:xfrm>
        </p:spPr>
      </p:pic>
      <p:pic>
        <p:nvPicPr>
          <p:cNvPr id="3" name="Picture 2">
            <a:extLst>
              <a:ext uri="{FF2B5EF4-FFF2-40B4-BE49-F238E27FC236}">
                <a16:creationId xmlns:a16="http://schemas.microsoft.com/office/drawing/2014/main" id="{24D06DF6-A172-BB52-1F44-BDD54F8FADA7}"/>
              </a:ext>
            </a:extLst>
          </p:cNvPr>
          <p:cNvPicPr>
            <a:picLocks noChangeAspect="1"/>
          </p:cNvPicPr>
          <p:nvPr/>
        </p:nvPicPr>
        <p:blipFill>
          <a:blip r:embed="rId4"/>
          <a:stretch>
            <a:fillRect/>
          </a:stretch>
        </p:blipFill>
        <p:spPr>
          <a:xfrm>
            <a:off x="1186625" y="1482690"/>
            <a:ext cx="5236918" cy="4895512"/>
          </a:xfrm>
          <a:prstGeom prst="rect">
            <a:avLst/>
          </a:prstGeom>
        </p:spPr>
      </p:pic>
      <p:sp>
        <p:nvSpPr>
          <p:cNvPr id="5" name="TextBox 4">
            <a:extLst>
              <a:ext uri="{FF2B5EF4-FFF2-40B4-BE49-F238E27FC236}">
                <a16:creationId xmlns:a16="http://schemas.microsoft.com/office/drawing/2014/main" id="{0FE41D8E-8309-799F-DF5E-ED61623A2AF0}"/>
              </a:ext>
            </a:extLst>
          </p:cNvPr>
          <p:cNvSpPr txBox="1"/>
          <p:nvPr/>
        </p:nvSpPr>
        <p:spPr>
          <a:xfrm>
            <a:off x="1644445" y="1438762"/>
            <a:ext cx="4874342" cy="2585323"/>
          </a:xfrm>
          <a:prstGeom prst="rect">
            <a:avLst/>
          </a:prstGeom>
          <a:noFill/>
        </p:spPr>
        <p:txBody>
          <a:bodyPr wrap="square">
            <a:spAutoFit/>
          </a:bodyPr>
          <a:lstStyle/>
          <a:p>
            <a:pPr marL="342900" indent="-342900">
              <a:buFont typeface="Wingdings" panose="05000000000000000000" pitchFamily="2" charset="2"/>
              <a:buChar char="Ø"/>
            </a:pPr>
            <a:r>
              <a:rPr lang="en-US" dirty="0">
                <a:latin typeface="Bookman Old Style" panose="02050604050505020204" pitchFamily="18" charset="0"/>
              </a:rPr>
              <a:t>Introduction</a:t>
            </a:r>
          </a:p>
          <a:p>
            <a:pPr marL="342900" indent="-342900">
              <a:buFont typeface="Wingdings" panose="05000000000000000000" pitchFamily="2" charset="2"/>
              <a:buChar char="Ø"/>
            </a:pPr>
            <a:r>
              <a:rPr lang="en-US" dirty="0">
                <a:solidFill>
                  <a:schemeClr val="accent2">
                    <a:lumMod val="40000"/>
                    <a:lumOff val="60000"/>
                  </a:schemeClr>
                </a:solidFill>
                <a:latin typeface="Bookman Old Style" panose="02050604050505020204" pitchFamily="18" charset="0"/>
              </a:rPr>
              <a:t>Introduction</a:t>
            </a:r>
          </a:p>
          <a:p>
            <a:pPr marL="342900" indent="-342900">
              <a:buFont typeface="Wingdings" panose="05000000000000000000" pitchFamily="2" charset="2"/>
              <a:buChar char="Ø"/>
            </a:pPr>
            <a:r>
              <a:rPr lang="en-US" dirty="0">
                <a:solidFill>
                  <a:schemeClr val="accent2">
                    <a:lumMod val="40000"/>
                    <a:lumOff val="60000"/>
                  </a:schemeClr>
                </a:solidFill>
                <a:latin typeface="Bookman Old Style" panose="02050604050505020204" pitchFamily="18" charset="0"/>
              </a:rPr>
              <a:t>Data Collection and Processing</a:t>
            </a:r>
          </a:p>
          <a:p>
            <a:pPr marL="342900" indent="-342900">
              <a:buFont typeface="Wingdings" panose="05000000000000000000" pitchFamily="2" charset="2"/>
              <a:buChar char="Ø"/>
            </a:pPr>
            <a:r>
              <a:rPr lang="en-US" dirty="0">
                <a:solidFill>
                  <a:schemeClr val="accent2">
                    <a:lumMod val="40000"/>
                    <a:lumOff val="60000"/>
                  </a:schemeClr>
                </a:solidFill>
                <a:latin typeface="Bookman Old Style" panose="02050604050505020204" pitchFamily="18" charset="0"/>
              </a:rPr>
              <a:t>Encoding the Categorical data</a:t>
            </a:r>
          </a:p>
          <a:p>
            <a:pPr marL="342900" indent="-342900">
              <a:buFont typeface="Wingdings" panose="05000000000000000000" pitchFamily="2" charset="2"/>
              <a:buChar char="Ø"/>
            </a:pPr>
            <a:r>
              <a:rPr lang="en-US" dirty="0">
                <a:solidFill>
                  <a:schemeClr val="accent2">
                    <a:lumMod val="40000"/>
                    <a:lumOff val="60000"/>
                  </a:schemeClr>
                </a:solidFill>
                <a:latin typeface="Bookman Old Style" panose="02050604050505020204" pitchFamily="18" charset="0"/>
              </a:rPr>
              <a:t>Model Training</a:t>
            </a:r>
          </a:p>
          <a:p>
            <a:pPr marL="342900" indent="-342900">
              <a:buFont typeface="Wingdings" panose="05000000000000000000" pitchFamily="2" charset="2"/>
              <a:buChar char="Ø"/>
            </a:pPr>
            <a:r>
              <a:rPr lang="en-US" dirty="0" err="1">
                <a:solidFill>
                  <a:schemeClr val="accent2">
                    <a:lumMod val="40000"/>
                    <a:lumOff val="60000"/>
                  </a:schemeClr>
                </a:solidFill>
                <a:latin typeface="Bookman Old Style" panose="02050604050505020204" pitchFamily="18" charset="0"/>
              </a:rPr>
              <a:t>Visualisation</a:t>
            </a:r>
            <a:endParaRPr lang="en-US" dirty="0">
              <a:solidFill>
                <a:schemeClr val="accent2">
                  <a:lumMod val="40000"/>
                  <a:lumOff val="60000"/>
                </a:schemeClr>
              </a:solidFill>
              <a:latin typeface="Bookman Old Style" panose="02050604050505020204" pitchFamily="18" charset="0"/>
            </a:endParaRPr>
          </a:p>
          <a:p>
            <a:pPr marL="342900" indent="-342900">
              <a:buFont typeface="Wingdings" panose="05000000000000000000" pitchFamily="2" charset="2"/>
              <a:buChar char="Ø"/>
            </a:pPr>
            <a:r>
              <a:rPr lang="en-US" dirty="0">
                <a:solidFill>
                  <a:schemeClr val="accent2">
                    <a:lumMod val="40000"/>
                    <a:lumOff val="60000"/>
                  </a:schemeClr>
                </a:solidFill>
                <a:latin typeface="Bookman Old Style" panose="02050604050505020204" pitchFamily="18" charset="0"/>
              </a:rPr>
              <a:t>Comparison</a:t>
            </a:r>
          </a:p>
          <a:p>
            <a:pPr marL="342900" indent="-342900">
              <a:buFont typeface="Wingdings" panose="05000000000000000000" pitchFamily="2" charset="2"/>
              <a:buChar char="Ø"/>
            </a:pPr>
            <a:r>
              <a:rPr lang="en-US" dirty="0">
                <a:solidFill>
                  <a:schemeClr val="accent2">
                    <a:lumMod val="40000"/>
                    <a:lumOff val="60000"/>
                  </a:schemeClr>
                </a:solidFill>
                <a:latin typeface="Bookman Old Style" panose="02050604050505020204" pitchFamily="18" charset="0"/>
              </a:rPr>
              <a:t>Conclusion</a:t>
            </a:r>
          </a:p>
          <a:p>
            <a:pPr marL="342900" indent="-342900">
              <a:buFont typeface="Wingdings" panose="05000000000000000000" pitchFamily="2" charset="2"/>
              <a:buChar char="Ø"/>
            </a:pPr>
            <a:endParaRPr lang="en-US" dirty="0">
              <a:latin typeface="Bookman Old Style" panose="02050604050505020204" pitchFamily="18" charset="0"/>
            </a:endParaRPr>
          </a:p>
        </p:txBody>
      </p:sp>
    </p:spTree>
    <p:extLst>
      <p:ext uri="{BB962C8B-B14F-4D97-AF65-F5344CB8AC3E}">
        <p14:creationId xmlns:p14="http://schemas.microsoft.com/office/powerpoint/2010/main" val="4293742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B741CFB-84F6-550E-0084-97EC63BCC5D0}"/>
              </a:ext>
            </a:extLst>
          </p:cNvPr>
          <p:cNvPicPr>
            <a:picLocks noChangeAspect="1"/>
          </p:cNvPicPr>
          <p:nvPr/>
        </p:nvPicPr>
        <p:blipFill>
          <a:blip r:embed="rId2"/>
          <a:stretch>
            <a:fillRect/>
          </a:stretch>
        </p:blipFill>
        <p:spPr>
          <a:xfrm>
            <a:off x="5182132" y="2164080"/>
            <a:ext cx="7040880" cy="4693920"/>
          </a:xfrm>
          <a:prstGeom prst="rect">
            <a:avLst/>
          </a:prstGeom>
        </p:spPr>
      </p:pic>
    </p:spTree>
    <p:extLst>
      <p:ext uri="{BB962C8B-B14F-4D97-AF65-F5344CB8AC3E}">
        <p14:creationId xmlns:p14="http://schemas.microsoft.com/office/powerpoint/2010/main" val="2760174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dirty="0">
                <a:latin typeface="Algerian" panose="04020705040A02060702" pitchFamily="82" charset="0"/>
              </a:rPr>
              <a:t>Introduction</a:t>
            </a:r>
            <a:endParaRPr lang="en-US" sz="3200" dirty="0">
              <a:latin typeface="Algerian" panose="04020705040A02060702" pitchFamily="82" charset="0"/>
            </a:endParaRPr>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8" y="1838633"/>
            <a:ext cx="9212827" cy="4328488"/>
          </a:xfrm>
        </p:spPr>
        <p:txBody>
          <a:bodyPr>
            <a:normAutofit lnSpcReduction="10000"/>
          </a:bodyPr>
          <a:lstStyle/>
          <a:p>
            <a:pPr marL="228600" indent="-228600" algn="just">
              <a:spcBef>
                <a:spcPts val="0"/>
              </a:spcBef>
              <a:spcAft>
                <a:spcPts val="1200"/>
              </a:spcAft>
              <a:buFont typeface="Arial" panose="020B0604020202020204" pitchFamily="34" charset="0"/>
              <a:buChar char="•"/>
            </a:pPr>
            <a:r>
              <a:rPr lang="en-US" sz="1700" cap="none" dirty="0">
                <a:latin typeface="Bookman Old Style" panose="02050604050505020204" pitchFamily="18" charset="0"/>
              </a:rPr>
              <a:t>Machine learning (ML) is a transformative technology that enables systems to learn from data, identify patterns, and make decisions with minimal human intervention. Among the most fundamental tasks in ML are classification and regression—two techniques that serve as the foundation for many real-world applications. </a:t>
            </a:r>
            <a:endParaRPr lang="en-US" sz="1700" cap="none" dirty="0">
              <a:latin typeface="Bookman Old Style" panose="02050604050505020204" pitchFamily="18" charset="0"/>
              <a:cs typeface="Calibri"/>
            </a:endParaRPr>
          </a:p>
          <a:p>
            <a:pPr marL="228600" indent="-228600" algn="just">
              <a:spcBef>
                <a:spcPts val="0"/>
              </a:spcBef>
              <a:spcAft>
                <a:spcPts val="1200"/>
              </a:spcAft>
              <a:buFont typeface="Arial" panose="020B0604020202020204" pitchFamily="34" charset="0"/>
              <a:buChar char="•"/>
            </a:pPr>
            <a:r>
              <a:rPr lang="en-US" sz="1700" b="1" dirty="0">
                <a:latin typeface="Bookman Old Style" panose="02050604050505020204" pitchFamily="18" charset="0"/>
              </a:rPr>
              <a:t>Classification</a:t>
            </a:r>
            <a:r>
              <a:rPr lang="en-US" sz="1700" dirty="0">
                <a:latin typeface="Bookman Old Style" panose="02050604050505020204" pitchFamily="18" charset="0"/>
              </a:rPr>
              <a:t> refers to the process of categorizing data into predefined labels or classes. It is widely used in fields like image recognition, spam detection, and medical diagnosis. In classification, the model predicts a discrete output, such as determining whether an email is spam or not. </a:t>
            </a:r>
          </a:p>
          <a:p>
            <a:pPr marL="228600" indent="-228600" algn="just">
              <a:spcBef>
                <a:spcPts val="0"/>
              </a:spcBef>
              <a:spcAft>
                <a:spcPts val="1200"/>
              </a:spcAft>
              <a:buFont typeface="Arial" panose="020B0604020202020204" pitchFamily="34" charset="0"/>
              <a:buChar char="•"/>
            </a:pPr>
            <a:r>
              <a:rPr lang="en-US" sz="1700" b="1" dirty="0">
                <a:latin typeface="Bookman Old Style" panose="02050604050505020204" pitchFamily="18" charset="0"/>
              </a:rPr>
              <a:t>Regression</a:t>
            </a:r>
            <a:r>
              <a:rPr lang="en-US" sz="1700" dirty="0">
                <a:latin typeface="Bookman Old Style" panose="02050604050505020204" pitchFamily="18" charset="0"/>
              </a:rPr>
              <a:t>, on the other hand, deals with predicting continuous values. It is instrumental in areas like stock price forecasting, sales prediction, and weather modeling. In regression, the goal is to predict a real number, such as the price of a house or future sales based on historical data. </a:t>
            </a:r>
          </a:p>
          <a:p>
            <a:pPr marL="228600" indent="-228600">
              <a:spcBef>
                <a:spcPts val="0"/>
              </a:spcBef>
              <a:spcAft>
                <a:spcPts val="1200"/>
              </a:spcAft>
              <a:buFont typeface="Arial" panose="020B0604020202020204" pitchFamily="34" charset="0"/>
              <a:buChar char="•"/>
            </a:pPr>
            <a:r>
              <a:rPr lang="en-US" sz="1600" dirty="0">
                <a:latin typeface="Bookman Old Style" panose="02050604050505020204" pitchFamily="18" charset="0"/>
              </a:rPr>
              <a:t>Both classification and regression techniques use a variety of algorithms, including decision trees, support vector machines, and neural networks. Understanding the differences and applications of these two techniques is crucial for anyone looking to develop machine learning models or interpret their outputs effectively. </a:t>
            </a:r>
          </a:p>
        </p:txBody>
      </p:sp>
      <p:sp>
        <p:nvSpPr>
          <p:cNvPr id="4" name="Slide Number Placeholder 3">
            <a:extLst>
              <a:ext uri="{FF2B5EF4-FFF2-40B4-BE49-F238E27FC236}">
                <a16:creationId xmlns:a16="http://schemas.microsoft.com/office/drawing/2014/main" id="{6FE0D061-7327-A55C-AF6A-A95C24DD8B72}"/>
              </a:ext>
            </a:extLst>
          </p:cNvPr>
          <p:cNvSpPr>
            <a:spLocks noGrp="1"/>
          </p:cNvSpPr>
          <p:nvPr>
            <p:ph type="sldNum" sz="quarter" idx="4"/>
          </p:nvPr>
        </p:nvSpPr>
        <p:spPr/>
        <p:txBody>
          <a:bodyPr/>
          <a:lstStyle/>
          <a:p>
            <a:fld id="{B5CEABB6-07DC-46E8-9B57-56EC44A396E5}" type="slidenum">
              <a:rPr lang="en-US" smtClean="0"/>
              <a:pPr/>
              <a:t>3</a:t>
            </a:fld>
            <a:endParaRPr lang="en-US" dirty="0"/>
          </a:p>
        </p:txBody>
      </p:sp>
    </p:spTree>
    <p:extLst>
      <p:ext uri="{BB962C8B-B14F-4D97-AF65-F5344CB8AC3E}">
        <p14:creationId xmlns:p14="http://schemas.microsoft.com/office/powerpoint/2010/main" val="412000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DD59383-E6CD-CF57-B9CF-5820B1CECE61}"/>
              </a:ext>
            </a:extLst>
          </p:cNvPr>
          <p:cNvSpPr>
            <a:spLocks noGrp="1"/>
          </p:cNvSpPr>
          <p:nvPr>
            <p:ph type="title"/>
          </p:nvPr>
        </p:nvSpPr>
        <p:spPr>
          <a:xfrm>
            <a:off x="6126481" y="1310640"/>
            <a:ext cx="4805680" cy="1462058"/>
          </a:xfrm>
        </p:spPr>
        <p:txBody>
          <a:bodyPr/>
          <a:lstStyle/>
          <a:p>
            <a:r>
              <a:rPr lang="en-US" dirty="0">
                <a:latin typeface="Algerian" panose="04020705040A02060702" pitchFamily="82" charset="0"/>
              </a:rPr>
              <a:t>MACHINE LEARNING</a:t>
            </a:r>
          </a:p>
        </p:txBody>
      </p:sp>
      <p:pic>
        <p:nvPicPr>
          <p:cNvPr id="5" name="Picture Placeholder 4">
            <a:extLst>
              <a:ext uri="{FF2B5EF4-FFF2-40B4-BE49-F238E27FC236}">
                <a16:creationId xmlns:a16="http://schemas.microsoft.com/office/drawing/2014/main" id="{95D91661-037A-ECB3-7904-2C3843A98D95}"/>
              </a:ext>
            </a:extLst>
          </p:cNvPr>
          <p:cNvPicPr>
            <a:picLocks noGrp="1" noChangeAspect="1"/>
          </p:cNvPicPr>
          <p:nvPr>
            <p:ph type="pic" sz="quarter" idx="11"/>
          </p:nvPr>
        </p:nvPicPr>
        <p:blipFill>
          <a:blip r:embed="rId3"/>
          <a:srcRect l="26953" r="26953"/>
          <a:stretch/>
        </p:blipFill>
        <p:spPr>
          <a:xfrm>
            <a:off x="29180" y="-11261"/>
            <a:ext cx="6036340" cy="6869261"/>
          </a:xfrm>
        </p:spPr>
      </p:pic>
      <p:sp>
        <p:nvSpPr>
          <p:cNvPr id="8" name="Content Placeholder 7">
            <a:extLst>
              <a:ext uri="{FF2B5EF4-FFF2-40B4-BE49-F238E27FC236}">
                <a16:creationId xmlns:a16="http://schemas.microsoft.com/office/drawing/2014/main" id="{8B672BC8-D7EC-066C-9025-5F29713D8495}"/>
              </a:ext>
            </a:extLst>
          </p:cNvPr>
          <p:cNvSpPr>
            <a:spLocks noGrp="1"/>
          </p:cNvSpPr>
          <p:nvPr>
            <p:ph sz="quarter" idx="10"/>
          </p:nvPr>
        </p:nvSpPr>
        <p:spPr>
          <a:xfrm>
            <a:off x="6126163" y="3077497"/>
            <a:ext cx="4805997" cy="2802193"/>
          </a:xfrm>
        </p:spPr>
        <p:txBody>
          <a:bodyPr>
            <a:normAutofit/>
          </a:bodyPr>
          <a:lstStyle/>
          <a:p>
            <a:pPr algn="just"/>
            <a:r>
              <a:rPr lang="en-US" b="0" i="0" dirty="0">
                <a:solidFill>
                  <a:srgbClr val="1F1F1F"/>
                </a:solidFill>
                <a:effectLst/>
                <a:latin typeface="Bookman Old Style" panose="02050604050505020204" pitchFamily="18" charset="0"/>
              </a:rPr>
              <a:t>Machine learning (ML) is a branch of artificial intelligence (AI) and computer science that focuses on the using data and algorithms to enable AI to imitate the way that humans learn, gradually improving its accuracy</a:t>
            </a:r>
            <a:r>
              <a:rPr lang="en-US" b="0" i="0" dirty="0">
                <a:solidFill>
                  <a:srgbClr val="1F1F1F"/>
                </a:solidFill>
                <a:effectLst/>
                <a:latin typeface="Google Sans"/>
              </a:rPr>
              <a:t>.</a:t>
            </a:r>
            <a:endParaRPr lang="en-US" b="0" i="0" dirty="0">
              <a:solidFill>
                <a:srgbClr val="1F1F1F"/>
              </a:solidFill>
              <a:effectLst/>
              <a:latin typeface="Arial" panose="020B0604020202020204" pitchFamily="34" charset="0"/>
            </a:endParaRPr>
          </a:p>
          <a:p>
            <a:br>
              <a:rPr lang="en-US" b="0" i="0" dirty="0">
                <a:solidFill>
                  <a:srgbClr val="1F1F1F"/>
                </a:solidFill>
                <a:effectLst/>
                <a:latin typeface="Arial" panose="020B0604020202020204" pitchFamily="34" charset="0"/>
              </a:rPr>
            </a:br>
            <a:endParaRPr lang="en-US" dirty="0"/>
          </a:p>
        </p:txBody>
      </p:sp>
    </p:spTree>
    <p:extLst>
      <p:ext uri="{BB962C8B-B14F-4D97-AF65-F5344CB8AC3E}">
        <p14:creationId xmlns:p14="http://schemas.microsoft.com/office/powerpoint/2010/main" val="56176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08221-C29B-07A3-B569-B8B466B1020B}"/>
              </a:ext>
            </a:extLst>
          </p:cNvPr>
          <p:cNvSpPr>
            <a:spLocks noGrp="1"/>
          </p:cNvSpPr>
          <p:nvPr>
            <p:ph type="title"/>
          </p:nvPr>
        </p:nvSpPr>
        <p:spPr>
          <a:xfrm>
            <a:off x="5527696" y="344805"/>
            <a:ext cx="3264310" cy="912741"/>
          </a:xfrm>
        </p:spPr>
        <p:txBody>
          <a:bodyPr>
            <a:normAutofit/>
          </a:bodyPr>
          <a:lstStyle/>
          <a:p>
            <a:r>
              <a:rPr lang="en-US" dirty="0">
                <a:latin typeface="Algerian" panose="04020705040A02060702" pitchFamily="82" charset="0"/>
              </a:rPr>
              <a:t>KEY POINT</a:t>
            </a:r>
          </a:p>
        </p:txBody>
      </p:sp>
      <p:sp>
        <p:nvSpPr>
          <p:cNvPr id="3" name="Content Placeholder 2">
            <a:extLst>
              <a:ext uri="{FF2B5EF4-FFF2-40B4-BE49-F238E27FC236}">
                <a16:creationId xmlns:a16="http://schemas.microsoft.com/office/drawing/2014/main" id="{D6BEA7D4-8B96-5A0E-252E-6B8E8B1CF178}"/>
              </a:ext>
            </a:extLst>
          </p:cNvPr>
          <p:cNvSpPr>
            <a:spLocks noGrp="1"/>
          </p:cNvSpPr>
          <p:nvPr>
            <p:ph sz="quarter" idx="10"/>
          </p:nvPr>
        </p:nvSpPr>
        <p:spPr>
          <a:xfrm>
            <a:off x="6522720" y="1993654"/>
            <a:ext cx="4896677" cy="4722742"/>
          </a:xfrm>
        </p:spPr>
        <p:txBody>
          <a:bodyPr/>
          <a:lstStyle/>
          <a:p>
            <a:pPr marL="342900" indent="-342900">
              <a:buFont typeface="Wingdings" panose="05000000000000000000" pitchFamily="2" charset="2"/>
              <a:buChar char="q"/>
            </a:pPr>
            <a:r>
              <a:rPr lang="en-IN" dirty="0"/>
              <a:t>Introduction to Machine Learning</a:t>
            </a:r>
          </a:p>
          <a:p>
            <a:pPr marL="342900" indent="-342900">
              <a:buFont typeface="Wingdings" panose="05000000000000000000" pitchFamily="2" charset="2"/>
              <a:buChar char="q"/>
            </a:pPr>
            <a:r>
              <a:rPr lang="en-IN" dirty="0"/>
              <a:t>Types of Machine Learning</a:t>
            </a:r>
          </a:p>
          <a:p>
            <a:pPr marL="342900" indent="-342900">
              <a:buFont typeface="Wingdings" panose="05000000000000000000" pitchFamily="2" charset="2"/>
              <a:buChar char="q"/>
            </a:pPr>
            <a:r>
              <a:rPr lang="en-IN" dirty="0"/>
              <a:t>Key Concepts</a:t>
            </a:r>
          </a:p>
          <a:p>
            <a:pPr marL="342900" indent="-342900">
              <a:buFont typeface="Wingdings" panose="05000000000000000000" pitchFamily="2" charset="2"/>
              <a:buChar char="q"/>
            </a:pPr>
            <a:r>
              <a:rPr lang="en-IN" b="1" dirty="0"/>
              <a:t>Classification vs Regression</a:t>
            </a:r>
          </a:p>
          <a:p>
            <a:pPr marL="342900" indent="-342900">
              <a:buFont typeface="Wingdings" panose="05000000000000000000" pitchFamily="2" charset="2"/>
              <a:buChar char="q"/>
            </a:pPr>
            <a:r>
              <a:rPr lang="en-IN" dirty="0"/>
              <a:t>Popular Algorithms</a:t>
            </a:r>
            <a:endParaRPr lang="en-IN" b="1" dirty="0"/>
          </a:p>
          <a:p>
            <a:pPr marL="342900" indent="-342900">
              <a:buFont typeface="Wingdings" panose="05000000000000000000" pitchFamily="2" charset="2"/>
              <a:buChar char="q"/>
            </a:pPr>
            <a:r>
              <a:rPr lang="en-IN" dirty="0"/>
              <a:t>Applications of Machine Learning</a:t>
            </a:r>
            <a:endParaRPr lang="en-IN" b="1" dirty="0"/>
          </a:p>
          <a:p>
            <a:pPr marL="342900" indent="-342900">
              <a:buFont typeface="Wingdings" panose="05000000000000000000" pitchFamily="2" charset="2"/>
              <a:buChar char="q"/>
            </a:pPr>
            <a:r>
              <a:rPr lang="en-IN" dirty="0"/>
              <a:t>Challenges in Machine Learning</a:t>
            </a:r>
            <a:endParaRPr lang="en-IN" b="1" dirty="0"/>
          </a:p>
          <a:p>
            <a:pPr marL="342900" indent="-342900">
              <a:buFont typeface="Wingdings" panose="05000000000000000000" pitchFamily="2" charset="2"/>
              <a:buChar char="q"/>
            </a:pPr>
            <a:r>
              <a:rPr lang="en-IN" dirty="0"/>
              <a:t>Future of Machine Learning</a:t>
            </a:r>
            <a:endParaRPr lang="en-US" noProof="1"/>
          </a:p>
        </p:txBody>
      </p:sp>
      <p:pic>
        <p:nvPicPr>
          <p:cNvPr id="8" name="Picture Placeholder 7">
            <a:extLst>
              <a:ext uri="{FF2B5EF4-FFF2-40B4-BE49-F238E27FC236}">
                <a16:creationId xmlns:a16="http://schemas.microsoft.com/office/drawing/2014/main" id="{6762445D-DA99-90B7-64D1-42D49E1ABB79}"/>
              </a:ext>
            </a:extLst>
          </p:cNvPr>
          <p:cNvPicPr>
            <a:picLocks noGrp="1" noChangeAspect="1"/>
          </p:cNvPicPr>
          <p:nvPr>
            <p:ph type="pic" sz="quarter" idx="11"/>
          </p:nvPr>
        </p:nvPicPr>
        <p:blipFill>
          <a:blip r:embed="rId3"/>
          <a:srcRect l="20370" r="20370"/>
          <a:stretch/>
        </p:blipFill>
        <p:spPr>
          <a:xfrm>
            <a:off x="1" y="0"/>
            <a:ext cx="5435600" cy="6858000"/>
          </a:xfrm>
          <a:prstGeom prst="rect">
            <a:avLst/>
          </a:prstGeom>
          <a:ln>
            <a:noFill/>
          </a:ln>
          <a:effectLst>
            <a:softEdge rad="112500"/>
          </a:effectLst>
        </p:spPr>
      </p:pic>
    </p:spTree>
    <p:extLst>
      <p:ext uri="{BB962C8B-B14F-4D97-AF65-F5344CB8AC3E}">
        <p14:creationId xmlns:p14="http://schemas.microsoft.com/office/powerpoint/2010/main" val="176041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914399" y="365125"/>
            <a:ext cx="10363201" cy="723445"/>
          </a:xfrm>
        </p:spPr>
        <p:txBody>
          <a:bodyPr/>
          <a:lstStyle/>
          <a:p>
            <a:r>
              <a:rPr lang="en-US" dirty="0">
                <a:solidFill>
                  <a:srgbClr val="0070C0"/>
                </a:solidFill>
                <a:latin typeface="Algerian" panose="04020705040A02060702" pitchFamily="82" charset="0"/>
              </a:rPr>
              <a:t>DATA COLLECTING AND PROCESSING</a:t>
            </a:r>
          </a:p>
        </p:txBody>
      </p:sp>
      <p:pic>
        <p:nvPicPr>
          <p:cNvPr id="7" name="Content Placeholder 6">
            <a:extLst>
              <a:ext uri="{FF2B5EF4-FFF2-40B4-BE49-F238E27FC236}">
                <a16:creationId xmlns:a16="http://schemas.microsoft.com/office/drawing/2014/main" id="{879AAC9E-92AC-F454-D9D3-EC271474C826}"/>
              </a:ext>
            </a:extLst>
          </p:cNvPr>
          <p:cNvPicPr>
            <a:picLocks noGrp="1" noChangeAspect="1"/>
          </p:cNvPicPr>
          <p:nvPr>
            <p:ph sz="quarter" idx="10"/>
          </p:nvPr>
        </p:nvPicPr>
        <p:blipFill>
          <a:blip r:embed="rId3"/>
          <a:stretch>
            <a:fillRect/>
          </a:stretch>
        </p:blipFill>
        <p:spPr>
          <a:xfrm>
            <a:off x="914400" y="1188720"/>
            <a:ext cx="10363200" cy="4608234"/>
          </a:xfrm>
        </p:spPr>
      </p:pic>
      <p:sp>
        <p:nvSpPr>
          <p:cNvPr id="5" name="Slide Number Placeholder 4">
            <a:extLst>
              <a:ext uri="{FF2B5EF4-FFF2-40B4-BE49-F238E27FC236}">
                <a16:creationId xmlns:a16="http://schemas.microsoft.com/office/drawing/2014/main" id="{FD4FFC83-A1E8-FCEA-2C47-38C5ADAEA1CA}"/>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4304034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914398" y="365125"/>
            <a:ext cx="10439401" cy="1617017"/>
          </a:xfrm>
        </p:spPr>
        <p:txBody>
          <a:bodyPr/>
          <a:lstStyle/>
          <a:p>
            <a:r>
              <a:rPr lang="en-US" dirty="0">
                <a:solidFill>
                  <a:srgbClr val="FF0000"/>
                </a:solidFill>
                <a:latin typeface="Algerian" panose="04020705040A02060702" pitchFamily="82" charset="0"/>
              </a:rPr>
              <a:t>Head AND TAIL</a:t>
            </a:r>
          </a:p>
        </p:txBody>
      </p:sp>
      <p:sp>
        <p:nvSpPr>
          <p:cNvPr id="5" name="Slide Number Placeholder 4">
            <a:extLst>
              <a:ext uri="{FF2B5EF4-FFF2-40B4-BE49-F238E27FC236}">
                <a16:creationId xmlns:a16="http://schemas.microsoft.com/office/drawing/2014/main" id="{4D27E5DB-AFB6-9088-87C9-1F671C0B0330}"/>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7</a:t>
            </a:fld>
            <a:endParaRPr lang="en-US" dirty="0"/>
          </a:p>
        </p:txBody>
      </p:sp>
      <p:pic>
        <p:nvPicPr>
          <p:cNvPr id="11" name="Content Placeholder 10">
            <a:extLst>
              <a:ext uri="{FF2B5EF4-FFF2-40B4-BE49-F238E27FC236}">
                <a16:creationId xmlns:a16="http://schemas.microsoft.com/office/drawing/2014/main" id="{07CB9277-FC4C-F7D4-6D4B-A13120D27EB1}"/>
              </a:ext>
            </a:extLst>
          </p:cNvPr>
          <p:cNvPicPr>
            <a:picLocks noGrp="1" noChangeAspect="1"/>
          </p:cNvPicPr>
          <p:nvPr>
            <p:ph sz="quarter" idx="10"/>
          </p:nvPr>
        </p:nvPicPr>
        <p:blipFill>
          <a:blip r:embed="rId3"/>
          <a:stretch>
            <a:fillRect/>
          </a:stretch>
        </p:blipFill>
        <p:spPr>
          <a:xfrm>
            <a:off x="914399" y="1483360"/>
            <a:ext cx="10439399" cy="4612639"/>
          </a:xfrm>
        </p:spPr>
      </p:pic>
    </p:spTree>
    <p:extLst>
      <p:ext uri="{BB962C8B-B14F-4D97-AF65-F5344CB8AC3E}">
        <p14:creationId xmlns:p14="http://schemas.microsoft.com/office/powerpoint/2010/main" val="569699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DDD930B-FB1B-543D-6828-8C31F30BBD28}"/>
              </a:ext>
            </a:extLst>
          </p:cNvPr>
          <p:cNvSpPr>
            <a:spLocks noGrp="1"/>
          </p:cNvSpPr>
          <p:nvPr>
            <p:ph type="sldNum" sz="quarter" idx="4"/>
          </p:nvPr>
        </p:nvSpPr>
        <p:spPr>
          <a:xfrm>
            <a:off x="914400" y="6246254"/>
            <a:ext cx="631065" cy="296214"/>
          </a:xfrm>
        </p:spPr>
        <p:txBody>
          <a:bodyPr/>
          <a:lstStyle/>
          <a:p>
            <a:fld id="{B5CEABB6-07DC-46E8-9B57-56EC44A396E5}" type="slidenum">
              <a:rPr lang="en-US" smtClean="0"/>
              <a:pPr/>
              <a:t>8</a:t>
            </a:fld>
            <a:endParaRPr lang="en-US" dirty="0"/>
          </a:p>
        </p:txBody>
      </p:sp>
      <p:pic>
        <p:nvPicPr>
          <p:cNvPr id="11" name="Picture 10">
            <a:extLst>
              <a:ext uri="{FF2B5EF4-FFF2-40B4-BE49-F238E27FC236}">
                <a16:creationId xmlns:a16="http://schemas.microsoft.com/office/drawing/2014/main" id="{46251477-A398-EC88-C6A2-4D90B320ADA3}"/>
              </a:ext>
            </a:extLst>
          </p:cNvPr>
          <p:cNvPicPr>
            <a:picLocks noChangeAspect="1"/>
          </p:cNvPicPr>
          <p:nvPr/>
        </p:nvPicPr>
        <p:blipFill>
          <a:blip r:embed="rId3"/>
          <a:srcRect/>
          <a:stretch/>
        </p:blipFill>
        <p:spPr>
          <a:xfrm>
            <a:off x="772160" y="1005840"/>
            <a:ext cx="11419840" cy="5852160"/>
          </a:xfrm>
          <a:prstGeom prst="rect">
            <a:avLst/>
          </a:prstGeom>
        </p:spPr>
      </p:pic>
    </p:spTree>
    <p:extLst>
      <p:ext uri="{BB962C8B-B14F-4D97-AF65-F5344CB8AC3E}">
        <p14:creationId xmlns:p14="http://schemas.microsoft.com/office/powerpoint/2010/main" val="1517447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A7071F2-278F-4886-4D02-5F94333B1B91}"/>
              </a:ext>
            </a:extLst>
          </p:cNvPr>
          <p:cNvSpPr>
            <a:spLocks noGrp="1"/>
          </p:cNvSpPr>
          <p:nvPr>
            <p:ph type="sldNum" sz="quarter" idx="4"/>
          </p:nvPr>
        </p:nvSpPr>
        <p:spPr/>
        <p:txBody>
          <a:bodyPr/>
          <a:lstStyle/>
          <a:p>
            <a:fld id="{B5CEABB6-07DC-46E8-9B57-56EC44A396E5}" type="slidenum">
              <a:rPr lang="en-US" smtClean="0"/>
              <a:pPr/>
              <a:t>9</a:t>
            </a:fld>
            <a:endParaRPr lang="en-US" dirty="0"/>
          </a:p>
        </p:txBody>
      </p:sp>
      <p:pic>
        <p:nvPicPr>
          <p:cNvPr id="6" name="Picture 5">
            <a:extLst>
              <a:ext uri="{FF2B5EF4-FFF2-40B4-BE49-F238E27FC236}">
                <a16:creationId xmlns:a16="http://schemas.microsoft.com/office/drawing/2014/main" id="{AEBBC686-F380-C5DB-2F6E-1362DE1FFD86}"/>
              </a:ext>
            </a:extLst>
          </p:cNvPr>
          <p:cNvPicPr>
            <a:picLocks noChangeAspect="1"/>
          </p:cNvPicPr>
          <p:nvPr/>
        </p:nvPicPr>
        <p:blipFill>
          <a:blip r:embed="rId2"/>
          <a:srcRect/>
          <a:stretch/>
        </p:blipFill>
        <p:spPr>
          <a:xfrm>
            <a:off x="-7438" y="1910081"/>
            <a:ext cx="6103438" cy="4947920"/>
          </a:xfrm>
          <a:prstGeom prst="rect">
            <a:avLst/>
          </a:prstGeom>
        </p:spPr>
      </p:pic>
      <p:pic>
        <p:nvPicPr>
          <p:cNvPr id="7" name="Picture 6">
            <a:extLst>
              <a:ext uri="{FF2B5EF4-FFF2-40B4-BE49-F238E27FC236}">
                <a16:creationId xmlns:a16="http://schemas.microsoft.com/office/drawing/2014/main" id="{7AB11E24-3F85-57F5-A4DD-E9CAA6A63570}"/>
              </a:ext>
            </a:extLst>
          </p:cNvPr>
          <p:cNvPicPr>
            <a:picLocks noChangeAspect="1"/>
          </p:cNvPicPr>
          <p:nvPr/>
        </p:nvPicPr>
        <p:blipFill>
          <a:blip r:embed="rId3"/>
          <a:srcRect/>
          <a:stretch/>
        </p:blipFill>
        <p:spPr>
          <a:xfrm>
            <a:off x="6096000" y="1910080"/>
            <a:ext cx="6103438" cy="4947920"/>
          </a:xfrm>
          <a:prstGeom prst="rect">
            <a:avLst/>
          </a:prstGeom>
        </p:spPr>
      </p:pic>
    </p:spTree>
    <p:extLst>
      <p:ext uri="{BB962C8B-B14F-4D97-AF65-F5344CB8AC3E}">
        <p14:creationId xmlns:p14="http://schemas.microsoft.com/office/powerpoint/2010/main" val="2632493198"/>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Minimalist sales pitch</Template>
  <TotalTime>157</TotalTime>
  <Words>363</Words>
  <Application>Microsoft Office PowerPoint</Application>
  <PresentationFormat>Widescreen</PresentationFormat>
  <Paragraphs>67</Paragraphs>
  <Slides>20</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Algerian</vt:lpstr>
      <vt:lpstr>Arial</vt:lpstr>
      <vt:lpstr>Bookman Old Style</vt:lpstr>
      <vt:lpstr>Calibri</vt:lpstr>
      <vt:lpstr>Engravers MT</vt:lpstr>
      <vt:lpstr>Google Sans</vt:lpstr>
      <vt:lpstr>Tenorite</vt:lpstr>
      <vt:lpstr>Wingdings</vt:lpstr>
      <vt:lpstr>Custom</vt:lpstr>
      <vt:lpstr>Madhuri gupta da/ds batch 28  </vt:lpstr>
      <vt:lpstr>OBJECTIVE</vt:lpstr>
      <vt:lpstr>Introduction</vt:lpstr>
      <vt:lpstr>MACHINE LEARNING</vt:lpstr>
      <vt:lpstr>KEY POINT</vt:lpstr>
      <vt:lpstr>DATA COLLECTING AND PROCESSING</vt:lpstr>
      <vt:lpstr>Head AND TAIL</vt:lpstr>
      <vt:lpstr>PowerPoint Presentation</vt:lpstr>
      <vt:lpstr>PowerPoint Presentation</vt:lpstr>
      <vt:lpstr>PowerPoint Presentation</vt:lpstr>
      <vt:lpstr>IMPORTING AND READING CSV</vt:lpstr>
      <vt:lpstr>PAIR PLOT </vt:lpstr>
      <vt:lpstr>PowerPoint Presentation</vt:lpstr>
      <vt:lpstr>FINDING NULL VALUES</vt:lpstr>
      <vt:lpstr>PowerPoint Presentation</vt:lpstr>
      <vt:lpstr>OUTLINER DETECTION AND REMOVAL</vt:lpstr>
      <vt:lpstr>HEAT MAP</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ashish sahu</dc:creator>
  <cp:lastModifiedBy>ashish sahu</cp:lastModifiedBy>
  <cp:revision>1</cp:revision>
  <dcterms:created xsi:type="dcterms:W3CDTF">2024-09-29T17:04:22Z</dcterms:created>
  <dcterms:modified xsi:type="dcterms:W3CDTF">2024-09-29T19:42:09Z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